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62" r:id="rId4"/>
    <p:sldId id="267" r:id="rId5"/>
    <p:sldId id="272" r:id="rId6"/>
    <p:sldId id="279" r:id="rId7"/>
    <p:sldId id="273" r:id="rId8"/>
    <p:sldId id="274" r:id="rId9"/>
    <p:sldId id="280" r:id="rId10"/>
    <p:sldId id="277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mbria Math" panose="02040503050406030204" pitchFamily="18" charset="0"/>
      <p:regular r:id="rId17"/>
    </p:embeddedFont>
    <p:embeddedFont>
      <p:font typeface="Open Sans" pitchFamily="2" charset="0"/>
      <p:regular r:id="rId18"/>
      <p:bold r:id="rId19"/>
    </p:embeddedFont>
    <p:embeddedFont>
      <p:font typeface="Open Sans Light" pitchFamily="2" charset="0"/>
      <p:regular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Light" panose="02000000000000000000" pitchFamily="2" charset="0"/>
      <p:regular r:id="rId25"/>
      <p:italic r:id="rId26"/>
    </p:embeddedFont>
    <p:embeddedFont>
      <p:font typeface="Roboto SemiBold" panose="02000000000000000000" pitchFamily="2" charset="0"/>
      <p:bold r:id="rId27"/>
      <p:boldItalic r:id="rId28"/>
    </p:embeddedFont>
    <p:embeddedFont>
      <p:font typeface="Sofia Sans" pitchFamily="2" charset="0"/>
      <p:regular r:id="rId29"/>
      <p:bold r:id="rId30"/>
      <p:italic r:id="rId31"/>
      <p:boldItalic r:id="rId32"/>
    </p:embeddedFont>
    <p:embeddedFont>
      <p:font typeface="Sofia Sans ExtraBold" pitchFamily="2" charset="0"/>
      <p:bold r:id="rId33"/>
      <p:boldItalic r:id="rId34"/>
    </p:embeddedFont>
    <p:embeddedFont>
      <p:font typeface="Sofia Sans Semi Condensed Light" pitchFamily="2" charset="0"/>
      <p:regular r:id="rId35"/>
      <p: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4A7EBB"/>
    <a:srgbClr val="FF5050"/>
    <a:srgbClr val="FFFFFF"/>
    <a:srgbClr val="0070C0"/>
    <a:srgbClr val="00CC00"/>
    <a:srgbClr val="FF9999"/>
    <a:srgbClr val="333333"/>
    <a:srgbClr val="36D649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00" autoAdjust="0"/>
    <p:restoredTop sz="84808" autoAdjust="0"/>
  </p:normalViewPr>
  <p:slideViewPr>
    <p:cSldViewPr>
      <p:cViewPr varScale="1">
        <p:scale>
          <a:sx n="110" d="100"/>
          <a:sy n="110" d="100"/>
        </p:scale>
        <p:origin x="634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324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2472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theme" Target="theme/theme1.xml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font" Target="fonts/font24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font" Target="fonts/font2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fia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fia Sans" pitchFamily="2" charset="0"/>
              </a:defRPr>
            </a:lvl1pPr>
          </a:lstStyle>
          <a:p>
            <a:fld id="{EAF9F6F8-DC93-4263-BA57-AD9D4385C8E5}" type="datetimeFigureOut">
              <a:rPr lang="en-US" smtClean="0"/>
              <a:pPr/>
              <a:t>2025-09-17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fia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fia Sans" pitchFamily="2" charset="0"/>
              </a:defRPr>
            </a:lvl1pPr>
          </a:lstStyle>
          <a:p>
            <a:fld id="{725F2DB0-B490-4B71-886B-D4923F0888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002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ofia Sans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33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403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10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25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488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24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940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021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712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0">
            <a:extLst>
              <a:ext uri="{FF2B5EF4-FFF2-40B4-BE49-F238E27FC236}">
                <a16:creationId xmlns:a16="http://schemas.microsoft.com/office/drawing/2014/main" id="{ACCF2FFC-199A-4E0B-B660-AA16F524693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0" y="1962150"/>
            <a:ext cx="9144000" cy="685800"/>
          </a:xfrm>
        </p:spPr>
        <p:txBody>
          <a:bodyPr>
            <a:noAutofit/>
          </a:bodyPr>
          <a:lstStyle>
            <a:lvl1pPr algn="ctr">
              <a:buNone/>
              <a:defRPr sz="4000" b="1">
                <a:solidFill>
                  <a:schemeClr val="tx1"/>
                </a:solidFill>
                <a:effectLst/>
                <a:latin typeface="Sofia Sans" pitchFamily="2" charset="0"/>
                <a:ea typeface="Roboto SemiBold" panose="02000000000000000000" pitchFamily="2" charset="0"/>
              </a:defRPr>
            </a:lvl1pPr>
          </a:lstStyle>
          <a:p>
            <a:pPr lvl="0"/>
            <a:r>
              <a:rPr lang="bg-BG" dirty="0"/>
              <a:t>Заглавие 1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BFAB4A-AA7A-4B18-AB37-71DFE74422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338" y="277813"/>
            <a:ext cx="1965325" cy="153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686800" cy="857250"/>
          </a:xfrm>
          <a:noFill/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n-US" dirty="0"/>
            </a:lvl1pPr>
          </a:lstStyle>
          <a:p>
            <a:pPr lvl="0" algn="l"/>
            <a:r>
              <a:rPr lang="en-US" dirty="0"/>
              <a:t>Click to edit Master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00150"/>
            <a:ext cx="8686800" cy="3829050"/>
          </a:xfrm>
        </p:spPr>
        <p:txBody>
          <a:bodyPr vert="horz" lIns="91440" tIns="45720" rIns="91440" bIns="45720" rtlCol="0">
            <a:normAutofit/>
          </a:bodyPr>
          <a:lstStyle>
            <a:lvl1pPr algn="l">
              <a:defRPr lang="en-US" dirty="0"/>
            </a:lvl1pPr>
            <a:lvl2pPr algn="l">
              <a:defRPr lang="en-US" dirty="0"/>
            </a:lvl2pPr>
            <a:lvl3pPr algn="l">
              <a:defRPr lang="en-US" dirty="0"/>
            </a:lvl3pPr>
            <a:lvl4pPr algn="l">
              <a:defRPr lang="en-US" dirty="0"/>
            </a:lvl4pPr>
            <a:lvl5pPr>
              <a:defRPr lang="en-US" sz="1800" dirty="0">
                <a:latin typeface="Sofia Sans" pitchFamily="2" charset="0"/>
              </a:defRPr>
            </a:lvl5pPr>
          </a:lstStyle>
          <a:p>
            <a:pPr marL="0" lvl="0" indent="0">
              <a:spcBef>
                <a:spcPts val="1200"/>
              </a:spcBef>
            </a:pPr>
            <a:r>
              <a:rPr lang="en-US" dirty="0"/>
              <a:t>Click to edit Master text styles</a:t>
            </a:r>
          </a:p>
          <a:p>
            <a:pPr lvl="1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Ovr>
    <a:masterClrMapping/>
  </p:clrMapOvr>
  <p:transition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4300"/>
            <a:ext cx="8686800" cy="4914900"/>
          </a:xfrm>
        </p:spPr>
        <p:txBody>
          <a:bodyPr vert="horz" lIns="91440" tIns="45720" rIns="91440" bIns="45720" rtlCol="0">
            <a:normAutofit/>
          </a:bodyPr>
          <a:lstStyle>
            <a:lvl1pPr algn="l">
              <a:defRPr lang="en-US" dirty="0"/>
            </a:lvl1pPr>
            <a:lvl2pPr algn="l">
              <a:defRPr lang="en-US" dirty="0"/>
            </a:lvl2pPr>
            <a:lvl3pPr algn="l">
              <a:defRPr lang="en-US" dirty="0"/>
            </a:lvl3pPr>
            <a:lvl4pPr algn="l">
              <a:defRPr lang="en-US" dirty="0"/>
            </a:lvl4pPr>
            <a:lvl5pPr>
              <a:defRPr lang="en-US" sz="1800" dirty="0">
                <a:latin typeface="Sofia Sans" pitchFamily="2" charset="0"/>
              </a:defRPr>
            </a:lvl5pPr>
          </a:lstStyle>
          <a:p>
            <a:pPr marL="0" lvl="0" indent="0">
              <a:spcBef>
                <a:spcPts val="1200"/>
              </a:spcBef>
            </a:pPr>
            <a:r>
              <a:rPr lang="en-US" dirty="0"/>
              <a:t>Click to edit Master text styles</a:t>
            </a:r>
          </a:p>
          <a:p>
            <a:pPr lvl="1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Ovr>
    <a:masterClrMapping/>
  </p:clrMapOvr>
  <p:transition>
    <p:cut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b="0" dirty="0">
                <a:ea typeface="Roboto SemiBold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transition>
    <p:cut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cut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6868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l" defTabSz="914400" rtl="0" eaLnBrk="1" latinLnBrk="0" hangingPunct="1">
              <a:spcBef>
                <a:spcPct val="0"/>
              </a:spcBef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lvl="0" indent="0" algn="l" defTabSz="914400" rtl="0" eaLnBrk="1" latinLnBrk="0" hangingPunct="1">
              <a:spcBef>
                <a:spcPts val="12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742950" lvl="1" indent="-285750" algn="l" defTabSz="914400" rtl="0" eaLnBrk="1" latinLnBrk="0" hangingPunct="1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algn="l" defTabSz="914400" rtl="0" eaLnBrk="1" latinLnBrk="0" hangingPunct="1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algn="l" defTabSz="914400" rtl="0" eaLnBrk="1" latinLnBrk="0" hangingPunct="1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4" r:id="rId4"/>
    <p:sldLayoutId id="2147483655" r:id="rId5"/>
  </p:sldLayoutIdLst>
  <p:transition>
    <p:cut/>
  </p:transition>
  <p:txStyles>
    <p:titleStyle>
      <a:lvl1pPr algn="l" defTabSz="914400" rtl="0" eaLnBrk="1" latinLnBrk="0" hangingPunct="1">
        <a:spcBef>
          <a:spcPct val="0"/>
        </a:spcBef>
        <a:buNone/>
        <a:defRPr lang="en-US" sz="4000" b="1" kern="1200" spc="-100" baseline="0" dirty="0">
          <a:solidFill>
            <a:schemeClr val="tx1"/>
          </a:solidFill>
          <a:effectLst/>
          <a:latin typeface="Sofia Sans ExtraBold" pitchFamily="2" charset="0"/>
          <a:ea typeface="Open Sans" pitchFamily="2" charset="0"/>
          <a:cs typeface="Open Sans" pitchFamily="2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None/>
        <a:defRPr lang="en-US" sz="2800" b="1" kern="1200" dirty="0">
          <a:solidFill>
            <a:schemeClr val="tx1"/>
          </a:solidFill>
          <a:effectLst/>
          <a:latin typeface="Sofia Sans" pitchFamily="2" charset="0"/>
          <a:ea typeface="Open Sans" pitchFamily="2" charset="0"/>
          <a:cs typeface="Open Sans" pitchFamily="2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•"/>
        <a:defRPr lang="en-US" sz="2400" kern="1200" dirty="0">
          <a:solidFill>
            <a:schemeClr val="tx1">
              <a:lumMod val="75000"/>
              <a:lumOff val="2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lang="en-US" sz="160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3pPr>
      <a:lvl4pPr marL="1255712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lang="en-US" sz="160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effectLst>
            <a:outerShdw blurRad="50800" dir="16200000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threejs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hreejs.org/docs/index.html#manual/en/introduction/Creating-a-scen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hreejs.org/examples/#webgl_animation_keyfram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colors/colors_names.asp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21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bg-BG" dirty="0"/>
              <a:t>Решения</a:t>
            </a:r>
            <a:r>
              <a:rPr lang="en-US" dirty="0"/>
              <a:t> S01</a:t>
            </a:r>
          </a:p>
        </p:txBody>
      </p:sp>
      <p:sp>
        <p:nvSpPr>
          <p:cNvPr id="4" name="Content Placeholder 30">
            <a:extLst>
              <a:ext uri="{FF2B5EF4-FFF2-40B4-BE49-F238E27FC236}">
                <a16:creationId xmlns:a16="http://schemas.microsoft.com/office/drawing/2014/main" id="{7B1C4C6D-1519-4A43-8C43-EEFAC15164EC}"/>
              </a:ext>
            </a:extLst>
          </p:cNvPr>
          <p:cNvSpPr txBox="1">
            <a:spLocks/>
          </p:cNvSpPr>
          <p:nvPr/>
        </p:nvSpPr>
        <p:spPr>
          <a:xfrm>
            <a:off x="0" y="4885551"/>
            <a:ext cx="9144000" cy="25794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00" b="0" kern="1200" spc="0" noProof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ExtraLight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Lucida Sans Unicode" panose="020B0602030504020204" pitchFamily="34" charset="0"/>
              </a:defRPr>
            </a:lvl2pPr>
            <a:lvl3pPr marL="746125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ExtraLight" panose="02000000000000000000" pitchFamily="2" charset="0"/>
                <a:ea typeface="Roboto ExtraLight" panose="02000000000000000000" pitchFamily="2" charset="0"/>
                <a:cs typeface="Lucida Sans Unicode" panose="020B0602030504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ru-RU" dirty="0">
                <a:solidFill>
                  <a:prstClr val="black">
                    <a:lumMod val="65000"/>
                    <a:lumOff val="35000"/>
                  </a:prstClr>
                </a:solidFill>
                <a:latin typeface="Sofia Sans Semi Condensed Light" pitchFamily="2" charset="0"/>
              </a:rPr>
              <a:t>ОСНОВИ НА КОМПЮТЪРНАТА ГРАФИКА   •   проф. д-р ПАВЕЛ БОЙЧЕВ   •   ИТ-ФМИ-СУ   •   2025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17BD63-A860-41A9-912D-1BABD69D2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716" y="2724150"/>
            <a:ext cx="1684884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AEB31-35A5-4AF6-9DE9-105FA31009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9558" y="27241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B96133-5BF3-4FD6-B8E5-F9657EC6AE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0" y="2724150"/>
            <a:ext cx="1684884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Край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Решение на </a:t>
            </a:r>
            <a:r>
              <a:rPr lang="en-US"/>
              <a:t>S01 E01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Мудъл</a:t>
            </a:r>
          </a:p>
          <a:p>
            <a:pPr lvl="1"/>
            <a:r>
              <a:rPr lang="bg-BG" dirty="0"/>
              <a:t>Ако някой е без група или е в грешна група,</a:t>
            </a:r>
            <a:br>
              <a:rPr lang="bg-BG" dirty="0"/>
            </a:br>
            <a:r>
              <a:rPr lang="bg-BG" dirty="0"/>
              <a:t>да се обади </a:t>
            </a:r>
            <a:r>
              <a:rPr lang="en-GB" dirty="0"/>
              <a:t>ò</a:t>
            </a:r>
            <a:r>
              <a:rPr lang="bg-BG" dirty="0"/>
              <a:t>време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Решение на </a:t>
            </a:r>
            <a:r>
              <a:rPr lang="en-US" dirty="0"/>
              <a:t>S01 E02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Какво е?</a:t>
            </a:r>
            <a:endParaRPr lang="en-US" dirty="0"/>
          </a:p>
          <a:p>
            <a:pPr lvl="1"/>
            <a:r>
              <a:rPr lang="bg-BG" dirty="0"/>
              <a:t>Библиотека за </a:t>
            </a:r>
            <a:r>
              <a:rPr lang="en-US" dirty="0"/>
              <a:t>3D</a:t>
            </a:r>
            <a:r>
              <a:rPr lang="bg-BG" dirty="0"/>
              <a:t> графика в браузър</a:t>
            </a:r>
          </a:p>
          <a:p>
            <a:pPr lvl="1"/>
            <a:r>
              <a:rPr lang="bg-BG" dirty="0"/>
              <a:t>Използва </a:t>
            </a:r>
            <a:r>
              <a:rPr lang="en-US" dirty="0"/>
              <a:t>WebGL, WebGL2</a:t>
            </a:r>
            <a:r>
              <a:rPr lang="bg-BG" dirty="0"/>
              <a:t> и </a:t>
            </a:r>
            <a:r>
              <a:rPr lang="en-US" dirty="0" err="1"/>
              <a:t>WebGPU</a:t>
            </a:r>
            <a:endParaRPr lang="en-US" dirty="0"/>
          </a:p>
          <a:p>
            <a:r>
              <a:rPr lang="bg-BG" dirty="0"/>
              <a:t>Къде е?</a:t>
            </a:r>
            <a:endParaRPr lang="en-US" dirty="0"/>
          </a:p>
          <a:p>
            <a:pPr lvl="1"/>
            <a:r>
              <a:rPr lang="bg-BG" dirty="0"/>
              <a:t>Сайт </a:t>
            </a:r>
            <a:r>
              <a:rPr lang="en-GB" dirty="0">
                <a:hlinkClick r:id="rId3"/>
              </a:rPr>
              <a:t>threejs.org</a:t>
            </a:r>
            <a:endParaRPr lang="bg-BG" dirty="0"/>
          </a:p>
          <a:p>
            <a:pPr lvl="1"/>
            <a:r>
              <a:rPr lang="bg-BG" dirty="0"/>
              <a:t>Документация: </a:t>
            </a:r>
            <a:r>
              <a:rPr lang="en-GB" dirty="0">
                <a:hlinkClick r:id="rId4"/>
              </a:rPr>
              <a:t>threejs.org/docs</a:t>
            </a:r>
            <a:endParaRPr lang="bg-BG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Решение на </a:t>
            </a:r>
            <a:r>
              <a:rPr lang="en-US"/>
              <a:t>S01 E03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bg-BG" dirty="0"/>
              <a:t>Примери </a:t>
            </a:r>
            <a:r>
              <a:rPr lang="en-US" dirty="0">
                <a:hlinkClick r:id="rId3"/>
              </a:rPr>
              <a:t>threejs.org/examples/</a:t>
            </a:r>
            <a:endParaRPr lang="bg-BG" dirty="0"/>
          </a:p>
          <a:p>
            <a:pPr lvl="1"/>
            <a:endParaRPr lang="en-US" dirty="0"/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EF08B4BF-1939-46B6-BFE3-81995293CF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9125" y="1885950"/>
            <a:ext cx="4625749" cy="251043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/>
              <a:t>Решение на </a:t>
            </a:r>
            <a:r>
              <a:rPr lang="en-US"/>
              <a:t>S01 E04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Елементи от фотоателието</a:t>
            </a:r>
          </a:p>
          <a:p>
            <a:pPr lvl="1"/>
            <a:r>
              <a:rPr lang="bg-BG" dirty="0"/>
              <a:t>Сцена</a:t>
            </a:r>
            <a:r>
              <a:rPr lang="en-US" dirty="0"/>
              <a:t> </a:t>
            </a:r>
            <a:r>
              <a:rPr lang="bg-BG" dirty="0"/>
              <a:t>в променливата </a:t>
            </a:r>
            <a:r>
              <a:rPr lang="en-US" b="1" dirty="0">
                <a:solidFill>
                  <a:schemeClr val="tx1"/>
                </a:solidFill>
                <a:latin typeface="Sofia Sans" pitchFamily="2" charset="0"/>
              </a:rPr>
              <a:t>scene</a:t>
            </a:r>
            <a:r>
              <a:rPr lang="bg-BG" dirty="0"/>
              <a:t>, която съдържа</a:t>
            </a:r>
            <a:br>
              <a:rPr lang="bg-BG" dirty="0"/>
            </a:br>
            <a:r>
              <a:rPr lang="bg-BG" dirty="0"/>
              <a:t>всички обекти и светлини</a:t>
            </a:r>
          </a:p>
          <a:p>
            <a:pPr lvl="1"/>
            <a:r>
              <a:rPr lang="bg-BG" dirty="0"/>
              <a:t>Куб в променливата </a:t>
            </a:r>
            <a:r>
              <a:rPr lang="en-US" b="1" dirty="0">
                <a:solidFill>
                  <a:schemeClr val="tx1"/>
                </a:solidFill>
                <a:latin typeface="Sofia Sans" pitchFamily="2" charset="0"/>
              </a:rPr>
              <a:t>cube</a:t>
            </a:r>
            <a:r>
              <a:rPr lang="en-US" dirty="0"/>
              <a:t>,</a:t>
            </a:r>
            <a:r>
              <a:rPr lang="bg-BG" dirty="0"/>
              <a:t> който има геометрична</a:t>
            </a:r>
            <a:br>
              <a:rPr lang="bg-BG" dirty="0"/>
            </a:br>
            <a:r>
              <a:rPr lang="bg-BG" dirty="0"/>
              <a:t>форма на кутия и е направен от </a:t>
            </a:r>
            <a:r>
              <a:rPr lang="bg-BG" dirty="0" err="1"/>
              <a:t>осветяем</a:t>
            </a:r>
            <a:r>
              <a:rPr lang="bg-BG" dirty="0"/>
              <a:t> материал</a:t>
            </a:r>
          </a:p>
          <a:p>
            <a:pPr lvl="1"/>
            <a:r>
              <a:rPr lang="bg-BG" dirty="0"/>
              <a:t>Светлина в променливата </a:t>
            </a:r>
            <a:r>
              <a:rPr lang="en-US" b="1" dirty="0">
                <a:solidFill>
                  <a:schemeClr val="tx1"/>
                </a:solidFill>
                <a:latin typeface="Sofia Sans" pitchFamily="2" charset="0"/>
              </a:rPr>
              <a:t>light</a:t>
            </a:r>
            <a:r>
              <a:rPr lang="bg-BG" dirty="0"/>
              <a:t>, която също е добавена към сцената</a:t>
            </a:r>
            <a:endParaRPr lang="en-US" dirty="0"/>
          </a:p>
        </p:txBody>
      </p:sp>
      <p:sp>
        <p:nvSpPr>
          <p:cNvPr id="5" name="Down Arrow 4"/>
          <p:cNvSpPr/>
          <p:nvPr/>
        </p:nvSpPr>
        <p:spPr>
          <a:xfrm>
            <a:off x="3657600" y="5314950"/>
            <a:ext cx="1828800" cy="685800"/>
          </a:xfrm>
          <a:prstGeom prst="downArrow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fia Sans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Проявяване на кадър</a:t>
            </a:r>
          </a:p>
          <a:p>
            <a:pPr lvl="1"/>
            <a:r>
              <a:rPr lang="bg-BG" dirty="0"/>
              <a:t>Камера в променливата </a:t>
            </a:r>
            <a:r>
              <a:rPr lang="en-US" b="1" dirty="0">
                <a:solidFill>
                  <a:schemeClr val="tx1"/>
                </a:solidFill>
                <a:latin typeface="Sofia Sans" pitchFamily="2" charset="0"/>
              </a:rPr>
              <a:t>camera</a:t>
            </a:r>
            <a:r>
              <a:rPr lang="bg-BG" dirty="0"/>
              <a:t>, която е от тип</a:t>
            </a:r>
            <a:br>
              <a:rPr lang="bg-BG" dirty="0"/>
            </a:br>
            <a:r>
              <a:rPr lang="bg-BG" dirty="0"/>
              <a:t>„камера с перспектива“</a:t>
            </a:r>
            <a:endParaRPr lang="en-US" dirty="0"/>
          </a:p>
          <a:p>
            <a:pPr lvl="1"/>
            <a:r>
              <a:rPr lang="bg-BG" dirty="0"/>
              <a:t>Снимка в променливата </a:t>
            </a:r>
            <a:r>
              <a:rPr lang="en-US" dirty="0">
                <a:solidFill>
                  <a:schemeClr val="tx1"/>
                </a:solidFill>
              </a:rPr>
              <a:t>renderer</a:t>
            </a:r>
            <a:r>
              <a:rPr lang="en-US" dirty="0"/>
              <a:t>,</a:t>
            </a:r>
            <a:r>
              <a:rPr lang="bg-BG" dirty="0"/>
              <a:t> а самото ѝ проявяване</a:t>
            </a:r>
            <a:br>
              <a:rPr lang="bg-BG" dirty="0"/>
            </a:br>
            <a:r>
              <a:rPr lang="bg-BG" dirty="0"/>
              <a:t>е чрез </a:t>
            </a:r>
            <a:r>
              <a:rPr lang="en-US" b="1" dirty="0">
                <a:solidFill>
                  <a:schemeClr val="tx1"/>
                </a:solidFill>
                <a:latin typeface="Sofia Sans" pitchFamily="2" charset="0"/>
              </a:rPr>
              <a:t>render</a:t>
            </a:r>
            <a:r>
              <a:rPr lang="en-US" dirty="0">
                <a:solidFill>
                  <a:schemeClr val="tx1"/>
                </a:solidFill>
              </a:rPr>
              <a:t>(…)</a:t>
            </a:r>
          </a:p>
        </p:txBody>
      </p:sp>
    </p:spTree>
    <p:extLst>
      <p:ext uri="{BB962C8B-B14F-4D97-AF65-F5344CB8AC3E}">
        <p14:creationId xmlns:p14="http://schemas.microsoft.com/office/powerpoint/2010/main" val="3894787014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/>
              <a:t>Решение на </a:t>
            </a:r>
            <a:r>
              <a:rPr lang="en-US"/>
              <a:t>S01 E05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bg-BG" dirty="0"/>
                  <a:t>Форма на тухлата</a:t>
                </a:r>
              </a:p>
              <a:p>
                <a:pPr lvl="1"/>
                <a:r>
                  <a:rPr lang="bg-BG" dirty="0"/>
                  <a:t>Определя се в </a:t>
                </a:r>
                <a:r>
                  <a:rPr lang="en-GB" b="1" dirty="0" err="1">
                    <a:solidFill>
                      <a:schemeClr val="tx1"/>
                    </a:solidFill>
                    <a:latin typeface="Sofia Sans" pitchFamily="2" charset="0"/>
                  </a:rPr>
                  <a:t>BoxGeometry</a:t>
                </a:r>
                <a:endParaRPr lang="bg-BG" b="1" dirty="0">
                  <a:solidFill>
                    <a:schemeClr val="tx1"/>
                  </a:solidFill>
                  <a:latin typeface="Sofia Sans" pitchFamily="2" charset="0"/>
                </a:endParaRPr>
              </a:p>
              <a:p>
                <a:pPr lvl="1"/>
                <a:r>
                  <a:rPr lang="bg-BG" dirty="0"/>
                  <a:t>Размерът е </a:t>
                </a:r>
                <a14:m>
                  <m:oMath xmlns:m="http://schemas.openxmlformats.org/officeDocument/2006/math">
                    <m:r>
                      <a:rPr lang="bg-BG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bg-BG" i="1" dirty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bg-BG" i="1" dirty="0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bg-BG" dirty="0"/>
                  <a:t> (по </a:t>
                </a:r>
                <a:r>
                  <a:rPr lang="en-US" dirty="0"/>
                  <a:t>X, Y</a:t>
                </a:r>
                <a:r>
                  <a:rPr lang="bg-BG" dirty="0"/>
                  <a:t> и </a:t>
                </a:r>
                <a:r>
                  <a:rPr lang="en-US" dirty="0"/>
                  <a:t>Z)</a:t>
                </a:r>
                <a:endParaRPr lang="bg-BG" dirty="0">
                  <a:solidFill>
                    <a:schemeClr val="tx1"/>
                  </a:solidFill>
                </a:endParaRPr>
              </a:p>
              <a:p>
                <a:r>
                  <a:rPr lang="bg-BG" dirty="0"/>
                  <a:t>Цвят на тухлата</a:t>
                </a:r>
              </a:p>
              <a:p>
                <a:pPr lvl="1"/>
                <a:r>
                  <a:rPr lang="bg-BG" dirty="0"/>
                  <a:t>Определя се в </a:t>
                </a:r>
                <a:r>
                  <a:rPr lang="en-US" b="1" dirty="0">
                    <a:solidFill>
                      <a:schemeClr val="tx1"/>
                    </a:solidFill>
                    <a:latin typeface="Sofia Sans" pitchFamily="2" charset="0"/>
                  </a:rPr>
                  <a:t>color</a:t>
                </a:r>
                <a:r>
                  <a:rPr lang="bg-BG" dirty="0"/>
                  <a:t> на материала</a:t>
                </a:r>
              </a:p>
              <a:p>
                <a:pPr lvl="1"/>
                <a:r>
                  <a:rPr lang="bg-BG" dirty="0"/>
                  <a:t>Може да се задава числово, но в случая избираме цвят</a:t>
                </a:r>
                <a:br>
                  <a:rPr lang="bg-BG" dirty="0"/>
                </a:br>
                <a:r>
                  <a:rPr lang="bg-BG" dirty="0"/>
                  <a:t>по име (други имена на цветове има описани на </a:t>
                </a:r>
                <a:r>
                  <a:rPr lang="bg-BG" dirty="0">
                    <a:hlinkClick r:id="rId3"/>
                  </a:rPr>
                  <a:t>тук</a:t>
                </a:r>
                <a:r>
                  <a:rPr lang="bg-BG" dirty="0"/>
                  <a:t>)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404" t="-1752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Решение на </a:t>
            </a:r>
            <a:r>
              <a:rPr lang="en-US" dirty="0"/>
              <a:t>S01 E06*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Създаване на дупка</a:t>
            </a:r>
          </a:p>
          <a:p>
            <a:pPr lvl="1"/>
            <a:r>
              <a:rPr lang="bg-BG" dirty="0"/>
              <a:t>Чрез долепяне на няколко плочки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3200400" y="3028950"/>
                <a:ext cx="914400" cy="9144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×</m:t>
                      </m:r>
                      <m:r>
                        <m:rPr>
                          <m:nor/>
                        </m:rPr>
                        <a:rPr lang="bg-BG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1</m:t>
                      </m:r>
                    </m:oMath>
                  </m:oMathPara>
                </a14:m>
                <a:endParaRPr lang="bg-BG" sz="2000" dirty="0">
                  <a:solidFill>
                    <a:schemeClr val="tx1"/>
                  </a:solidFill>
                  <a:latin typeface="Sofia Sans" pitchFamily="2" charset="0"/>
                </a:endParaRPr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0400" y="3028950"/>
                <a:ext cx="914400" cy="9144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5029200" y="3028950"/>
                <a:ext cx="914400" cy="9144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en-US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×</m:t>
                      </m:r>
                      <m:r>
                        <m:rPr>
                          <m:nor/>
                        </m:rPr>
                        <a:rPr lang="bg-BG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1</m:t>
                      </m:r>
                    </m:oMath>
                  </m:oMathPara>
                </a14:m>
                <a:endParaRPr lang="bg-BG" sz="2000" dirty="0">
                  <a:solidFill>
                    <a:schemeClr val="tx1"/>
                  </a:solidFill>
                  <a:latin typeface="Sofia Sans" pitchFamily="2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9200" y="3028950"/>
                <a:ext cx="914400" cy="9144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3200400" y="2114550"/>
                <a:ext cx="2743200" cy="9144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bg-BG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3</m:t>
                      </m:r>
                      <m:r>
                        <m:rPr>
                          <m:nor/>
                        </m:rPr>
                        <a:rPr lang="en-US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×</m:t>
                      </m:r>
                      <m:r>
                        <m:rPr>
                          <m:nor/>
                        </m:rPr>
                        <a:rPr lang="bg-BG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1</m:t>
                      </m:r>
                    </m:oMath>
                  </m:oMathPara>
                </a14:m>
                <a:endParaRPr lang="bg-BG" sz="2000" dirty="0">
                  <a:solidFill>
                    <a:schemeClr val="tx1"/>
                  </a:solidFill>
                  <a:latin typeface="Sofia Sans" pitchFamily="2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0400" y="2114550"/>
                <a:ext cx="2743200" cy="9144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3200400" y="3943350"/>
                <a:ext cx="2743200" cy="9144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bg-BG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3</m:t>
                      </m:r>
                      <m:r>
                        <m:rPr>
                          <m:nor/>
                        </m:rPr>
                        <a:rPr lang="en-US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×</m:t>
                      </m:r>
                      <m:r>
                        <m:rPr>
                          <m:nor/>
                        </m:rPr>
                        <a:rPr lang="bg-BG" sz="2000" i="0" dirty="0">
                          <a:solidFill>
                            <a:schemeClr val="tx1"/>
                          </a:solidFill>
                          <a:latin typeface="Sofia Sans" pitchFamily="2" charset="0"/>
                        </a:rPr>
                        <m:t>1</m:t>
                      </m:r>
                    </m:oMath>
                  </m:oMathPara>
                </a14:m>
                <a:endParaRPr lang="bg-BG" sz="2000" dirty="0">
                  <a:solidFill>
                    <a:schemeClr val="tx1"/>
                  </a:solidFill>
                  <a:latin typeface="Sofia Sans" pitchFamily="2" charset="0"/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0400" y="3943350"/>
                <a:ext cx="2743200" cy="9144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Down Arrow 7"/>
          <p:cNvSpPr/>
          <p:nvPr/>
        </p:nvSpPr>
        <p:spPr>
          <a:xfrm>
            <a:off x="3657600" y="5314950"/>
            <a:ext cx="1828800" cy="685800"/>
          </a:xfrm>
          <a:prstGeom prst="downArrow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fia Sans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Позиция и размер</a:t>
            </a:r>
          </a:p>
          <a:p>
            <a:pPr lvl="1"/>
            <a:r>
              <a:rPr lang="bg-BG" dirty="0"/>
              <a:t>Размерът указваме при създаване</a:t>
            </a:r>
          </a:p>
          <a:p>
            <a:pPr lvl="1"/>
            <a:r>
              <a:rPr lang="bg-BG" dirty="0"/>
              <a:t>Позицията указваме в свойството </a:t>
            </a:r>
            <a:r>
              <a:rPr lang="en-GB" b="1" dirty="0">
                <a:solidFill>
                  <a:schemeClr val="tx1"/>
                </a:solidFill>
                <a:latin typeface="Sofia Sans" pitchFamily="2" charset="0"/>
              </a:rPr>
              <a:t>position</a:t>
            </a:r>
            <a:endParaRPr lang="bg-BG" b="1" dirty="0">
              <a:solidFill>
                <a:schemeClr val="tx1"/>
              </a:solidFill>
              <a:latin typeface="Sofia Sans" pitchFamily="2" charset="0"/>
            </a:endParaRPr>
          </a:p>
          <a:p>
            <a:pPr lvl="1"/>
            <a:r>
              <a:rPr lang="bg-BG" dirty="0" err="1"/>
              <a:t>Преизползваме</a:t>
            </a:r>
            <a:r>
              <a:rPr lang="bg-BG" dirty="0"/>
              <a:t> едни и същи променливи за</a:t>
            </a:r>
            <a:br>
              <a:rPr lang="bg-BG" dirty="0"/>
            </a:br>
            <a:r>
              <a:rPr lang="bg-BG" dirty="0"/>
              <a:t>плочките и ф</a:t>
            </a:r>
            <a:r>
              <a:rPr lang="en-GB" dirty="0"/>
              <a:t>ò</a:t>
            </a:r>
            <a:r>
              <a:rPr lang="bg-BG" dirty="0" err="1"/>
              <a:t>рмата</a:t>
            </a:r>
            <a:r>
              <a:rPr lang="bg-BG" dirty="0"/>
              <a:t> им</a:t>
            </a:r>
          </a:p>
        </p:txBody>
      </p:sp>
    </p:spTree>
    <p:extLst>
      <p:ext uri="{BB962C8B-B14F-4D97-AF65-F5344CB8AC3E}">
        <p14:creationId xmlns:p14="http://schemas.microsoft.com/office/powerpoint/2010/main" val="1415067717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Microsoft Office PowerPoint</Application>
  <PresentationFormat>On-screen Show (16:9)</PresentationFormat>
  <Paragraphs>51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Sofia Sans</vt:lpstr>
      <vt:lpstr>Roboto Light</vt:lpstr>
      <vt:lpstr>Sofia Sans Semi Condensed Light</vt:lpstr>
      <vt:lpstr>Arial</vt:lpstr>
      <vt:lpstr>Calibri</vt:lpstr>
      <vt:lpstr>Open Sans Light</vt:lpstr>
      <vt:lpstr>Open Sans</vt:lpstr>
      <vt:lpstr>Cambria Math</vt:lpstr>
      <vt:lpstr>Sofia Sans ExtraBold</vt:lpstr>
      <vt:lpstr>Roboto SemiBold</vt:lpstr>
      <vt:lpstr>Roboto</vt:lpstr>
      <vt:lpstr>Office Theme</vt:lpstr>
      <vt:lpstr>PowerPoint Presentation</vt:lpstr>
      <vt:lpstr>Решение на S01 E01</vt:lpstr>
      <vt:lpstr>Решение на S01 E02</vt:lpstr>
      <vt:lpstr>Решение на S01 E03</vt:lpstr>
      <vt:lpstr>Решение на S01 E04</vt:lpstr>
      <vt:lpstr>PowerPoint Presentation</vt:lpstr>
      <vt:lpstr>Решение на S01 E05</vt:lpstr>
      <vt:lpstr>Решение на S01 E06*</vt:lpstr>
      <vt:lpstr>PowerPoint Presentation</vt:lpstr>
      <vt:lpstr>Край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2012-07-28T11:33:16Z</dcterms:created>
  <dcterms:modified xsi:type="dcterms:W3CDTF">2025-09-17T13:29:51Z</dcterms:modified>
</cp:coreProperties>
</file>

<file path=docProps/thumbnail.jpeg>
</file>